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799" r:id="rId2"/>
    <p:sldId id="798" r:id="rId3"/>
    <p:sldId id="797" r:id="rId4"/>
    <p:sldId id="800" r:id="rId5"/>
    <p:sldId id="801" r:id="rId6"/>
    <p:sldId id="802" r:id="rId7"/>
    <p:sldId id="803" r:id="rId8"/>
    <p:sldId id="804" r:id="rId9"/>
    <p:sldId id="805" r:id="rId10"/>
    <p:sldId id="806" r:id="rId11"/>
    <p:sldId id="808" r:id="rId12"/>
    <p:sldId id="807" r:id="rId13"/>
    <p:sldId id="809" r:id="rId14"/>
    <p:sldId id="796" r:id="rId15"/>
    <p:sldId id="795" r:id="rId16"/>
    <p:sldId id="812" r:id="rId17"/>
    <p:sldId id="813" r:id="rId18"/>
    <p:sldId id="821" r:id="rId19"/>
    <p:sldId id="815" r:id="rId20"/>
    <p:sldId id="816" r:id="rId21"/>
    <p:sldId id="817" r:id="rId22"/>
    <p:sldId id="818" r:id="rId23"/>
    <p:sldId id="819" r:id="rId24"/>
    <p:sldId id="820" r:id="rId25"/>
    <p:sldId id="811" r:id="rId26"/>
    <p:sldId id="810" r:id="rId27"/>
    <p:sldId id="824" r:id="rId28"/>
    <p:sldId id="825" r:id="rId29"/>
    <p:sldId id="827" r:id="rId30"/>
    <p:sldId id="826" r:id="rId31"/>
    <p:sldId id="828" r:id="rId32"/>
    <p:sldId id="823" r:id="rId33"/>
    <p:sldId id="822" r:id="rId34"/>
    <p:sldId id="831" r:id="rId35"/>
    <p:sldId id="832" r:id="rId36"/>
    <p:sldId id="833" r:id="rId37"/>
    <p:sldId id="834" r:id="rId38"/>
    <p:sldId id="835" r:id="rId39"/>
    <p:sldId id="838" r:id="rId40"/>
    <p:sldId id="836" r:id="rId41"/>
    <p:sldId id="837" r:id="rId42"/>
    <p:sldId id="830" r:id="rId43"/>
    <p:sldId id="829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EE14A-BC70-4383-83AF-17C6528432A4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92AC4-7FBB-4892-B3AA-9FA578ACE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13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45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9464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1682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94104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699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90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86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8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510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3373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0831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43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6403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272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727298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58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7717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805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20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677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3236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12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1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0901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42563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031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37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289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73068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300356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2265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648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6733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721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43262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0074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56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8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5136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52764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6661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967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320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346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860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869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09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400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852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012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97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372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80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21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46201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blogs/enterprise-strategy/6-strategies-for-migrating-applications-to-the-clou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snowball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</a:t>
            </a: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Assuntos complementares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89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Repurchasing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561B745-9D89-B121-EEB0-68CC1C49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7" y="2551291"/>
            <a:ext cx="9144000" cy="32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Retain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F772F29-4B26-C93C-6821-E601DA91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67" y="2442288"/>
            <a:ext cx="4487333" cy="26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4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Retire</a:t>
            </a:r>
            <a:endParaRPr lang="pt-BR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124167E-D2D7-E9AE-9E82-B1BFF474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33" y="2174303"/>
            <a:ext cx="7543800" cy="32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Bef>
                <a:spcPts val="2400"/>
              </a:spcBef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Refactoring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 ou 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Re-architecting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 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CB35378-6573-C646-F16B-5E5DBEAE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2162458"/>
            <a:ext cx="11269133" cy="42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https://aws.amazon.com/pt/blogs/enterprise-strategy/6-strategies-for-migrating-applications-to-the-cloud/</a:t>
            </a: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https://blog.tivit.com/quais-estrategias-adotar-na-jornada-de-migracao-para-a-nuvem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https://aws.amazon.com/pt/architecture/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260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77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Cloud Adoption Framework (AWS CAF)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65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Migrar para a nuvem é um trabalho de todos!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9949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Cenário global de transformação digital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Migrar é um trabalho árduo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Envolve todas as áreas de uma empresa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Cada área possui visões diferentes do todo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C38E7F04-FC48-8C58-8A1A-D7DA3CA7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2530985"/>
            <a:ext cx="3657600" cy="27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Cloud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Adoption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Framework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CAF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Trabalho resultante de diversos processos de migração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Identifica recursos organizacionais que direcionam a preparação para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Seis perspectivas: Negócios, Pessoas, Governança, Plataforma, Segurança e Operações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4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5A90FD-2D87-DFD6-7141-ABBB8EEE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467" y="3051187"/>
            <a:ext cx="2396067" cy="2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Negócios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Garante que a TI esteja alinhada às necessidades de negócio e que os investimentos em TI estejam vinculados aos principais resultados dos negócios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41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temas que podem surgir no exame de certificação AWS Cloud </a:t>
            </a:r>
            <a:r>
              <a:rPr lang="pt-BR" sz="3200" kern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Practitioner</a:t>
            </a:r>
            <a:endParaRPr lang="pt-BR" sz="3200" kern="0" err="1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8375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Pessoas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Alteração da estrutura organizacional para aderir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Buscar entender as funções organizacionais e possíveis lacunas a preencher para atender as habilidades necessárias</a:t>
            </a:r>
          </a:p>
        </p:txBody>
      </p:sp>
    </p:spTree>
    <p:extLst>
      <p:ext uri="{BB962C8B-B14F-4D97-AF65-F5344CB8AC3E}">
        <p14:creationId xmlns:p14="http://schemas.microsoft.com/office/powerpoint/2010/main" val="411188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Governança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alinhar habilidades e processos para alinhar estratégia de negócios e TI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minimizar riscos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entender como atualizar habilidades e processos de equipes necessários para garantir governança dos negócios na nuvem</a:t>
            </a:r>
          </a:p>
        </p:txBody>
      </p:sp>
    </p:spTree>
    <p:extLst>
      <p:ext uri="{BB962C8B-B14F-4D97-AF65-F5344CB8AC3E}">
        <p14:creationId xmlns:p14="http://schemas.microsoft.com/office/powerpoint/2010/main" val="5564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Plataforma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Inclui princípios e padrões para implementação de novas soluções na nuvem e migração de cargas de trabalho locais para a nuvem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Use uma variedade de modelos arquitetônicos para entender e comunicar a estrutura dos sistemas de TI e suas relações. Descreva a arquitetura do ambiente de destino em detalhes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87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 perspectiva de segurança garante que a organização atenda aos objetivos de segurança de visibilidade, auditoria, controle e agilidade</a:t>
            </a:r>
            <a:endParaRPr lang="pt-BR" sz="26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  <a:p>
            <a:pPr marL="380990" indent="-380990" defTabSz="1219170">
              <a:buFont typeface="Arial,Sans-Serif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Use o AWS CAF para estruturar a seleção e a implementação de controles de segurança que atendam às necessidades da organização</a:t>
            </a:r>
            <a:endParaRPr lang="en-US" sz="26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Operações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 perspectiva de operações ajuda você a habilitar, executar, usar, operar e recuperar cargas de trabalho de TI para o nível definido com os stakeholders da empresa</a:t>
            </a:r>
            <a:endParaRPr lang="en-US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70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https://aws.amazon.com/pt/professional-services/CAF/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977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61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Well-Architected Framework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32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 arquitetura de solução</a:t>
            </a: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94F57A9-5D45-B404-F43F-4EEB5BC7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67" y="1715243"/>
            <a:ext cx="7120467" cy="48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Uma melhoria importante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0A3D160-0D7F-C0F9-5F30-1DE628A4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31218"/>
            <a:ext cx="9254067" cy="44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Migrando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para AWS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999279" y="508821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Well-Architected Framework</a:t>
            </a: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Cloud Adoption Framework (AWS CAF)</a:t>
            </a:r>
          </a:p>
        </p:txBody>
      </p:sp>
    </p:spTree>
    <p:extLst>
      <p:ext uri="{BB962C8B-B14F-4D97-AF65-F5344CB8AC3E}">
        <p14:creationId xmlns:p14="http://schemas.microsoft.com/office/powerpoint/2010/main" val="4253271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29205" y="74311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Well-Architected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Framework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Ajuda a construir infraestruturas seguras, resilientes, eficientes e de alta performance para aplicações e </a:t>
            </a:r>
            <a:r>
              <a:rPr lang="pt-BR" sz="2667" kern="0" err="1">
                <a:latin typeface="Calibri"/>
                <a:cs typeface="Calibri"/>
              </a:rPr>
              <a:t>workloads</a:t>
            </a:r>
            <a:r>
              <a:rPr lang="pt-BR" sz="2667" kern="0">
                <a:latin typeface="Calibri"/>
                <a:cs typeface="Calibri"/>
              </a:rPr>
              <a:t>.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Descreve os principais conceitos, princípios de projeto e práticas recomendadas para projetar e executar </a:t>
            </a:r>
            <a:r>
              <a:rPr lang="pt-BR" sz="2667" kern="0" err="1">
                <a:latin typeface="Calibri"/>
                <a:cs typeface="Calibri"/>
              </a:rPr>
              <a:t>workloads</a:t>
            </a:r>
            <a:r>
              <a:rPr lang="pt-BR" sz="2667" kern="0">
                <a:latin typeface="Calibri"/>
                <a:cs typeface="Calibri"/>
              </a:rPr>
              <a:t> na nuvem</a:t>
            </a:r>
          </a:p>
        </p:txBody>
      </p:sp>
    </p:spTree>
    <p:extLst>
      <p:ext uri="{BB962C8B-B14F-4D97-AF65-F5344CB8AC3E}">
        <p14:creationId xmlns:p14="http://schemas.microsoft.com/office/powerpoint/2010/main" val="2114440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29205" y="74311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6 pilares do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Well-Architected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Excelência operacional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Segurança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Confiabilidade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Eficiência de performance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Sustentabilidade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Otimização de custos</a:t>
            </a:r>
          </a:p>
          <a:p>
            <a:pPr defTabSz="1219170">
              <a:spcBef>
                <a:spcPts val="2400"/>
              </a:spcBef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98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https://aws.amazon.com/pt/architecture/well-architected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https://aws.amazon.com/architecture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214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09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Família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AWS Snow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69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Computação de borda e migração de dados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Desafio: migrar/copiar uma grande quantidade de dados de um data center para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Uma rede com velocidade de 1Gbps move 1 PB de dados em cerca de 100 dias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2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Família 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Snowcone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Snowball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Snowmobile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011CC0F-E389-7468-7938-B8BD825D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467" y="2944763"/>
            <a:ext cx="6866467" cy="21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Snowcone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Até 8TB HDD e 14TB 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Serve para computação de borda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Recebe em casa, copia os dados e envia para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6" name="Picture 6" descr="A picture containing indoor, electronics, kitchen, oven&#10;&#10;Description automatically generated">
            <a:extLst>
              <a:ext uri="{FF2B5EF4-FFF2-40B4-BE49-F238E27FC236}">
                <a16:creationId xmlns:a16="http://schemas.microsoft.com/office/drawing/2014/main" id="{6B0CAFB2-31D0-D486-1BA3-9976FD3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7" y="1711538"/>
            <a:ext cx="365760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2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Snowball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17164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Acelere a mudança de dados offline ou o armazenamento remoto para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Duas categorias: Otimizado para computação e armazenamento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Conecta em racks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Alto poder de computação para processamento de dados local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Compatível com AWS Lambda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646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Snowball</a:t>
            </a:r>
          </a:p>
        </p:txBody>
      </p:sp>
      <p:pic>
        <p:nvPicPr>
          <p:cNvPr id="3" name="Picture 3" descr="A picture containing text, lined&#10;&#10;Description automatically generated">
            <a:extLst>
              <a:ext uri="{FF2B5EF4-FFF2-40B4-BE49-F238E27FC236}">
                <a16:creationId xmlns:a16="http://schemas.microsoft.com/office/drawing/2014/main" id="{20696B75-1391-1D28-793A-84A17E5A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" y="2015067"/>
            <a:ext cx="5054600" cy="3793067"/>
          </a:xfrm>
          <a:prstGeom prst="rect">
            <a:avLst/>
          </a:prstGeom>
        </p:spPr>
      </p:pic>
      <p:pic>
        <p:nvPicPr>
          <p:cNvPr id="4" name="Picture 4" descr="A picture containing floor, indoor, orange&#10;&#10;Description automatically generated">
            <a:extLst>
              <a:ext uri="{FF2B5EF4-FFF2-40B4-BE49-F238E27FC236}">
                <a16:creationId xmlns:a16="http://schemas.microsoft.com/office/drawing/2014/main" id="{6C934B6C-804C-3250-B355-8DB6612F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2082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Família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AWS Snow</a:t>
            </a: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8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Snowmobile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1893" y="2029717"/>
            <a:ext cx="9100811" cy="421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Transferência massiva de dados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Capacidade 100 PB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Para migração de uma grande quantidade de dados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Desligamento de data center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Impermeável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Supressão de fogo, GPS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325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Snowmobile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CFDDAB3-DF4B-6AD0-3CE8-1E49B26C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1896807"/>
            <a:ext cx="6714067" cy="44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20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https://aws.amazon.com/pt/snowmobile/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https://aws.amazon.com/pt/snowball/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https://aws.amazon.com/pt/snowcone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4053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25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Migrando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para AWS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3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Migrando para a AWS</a:t>
            </a:r>
          </a:p>
        </p:txBody>
      </p:sp>
      <p:pic>
        <p:nvPicPr>
          <p:cNvPr id="3" name="Picture 3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C4011E53-05A6-3F8D-8F00-4C408FAD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30500"/>
            <a:ext cx="3657600" cy="205740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6EFDAC2-13FD-5B42-FA4E-EFB9C818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133" y="2799080"/>
            <a:ext cx="3657600" cy="19202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91C79B-0F76-8143-6FF5-F4217CE34076}"/>
              </a:ext>
            </a:extLst>
          </p:cNvPr>
          <p:cNvSpPr/>
          <p:nvPr/>
        </p:nvSpPr>
        <p:spPr>
          <a:xfrm>
            <a:off x="5283200" y="3090334"/>
            <a:ext cx="1600200" cy="1236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94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Estratégias de migração (6Rs)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18773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Rehosting</a:t>
            </a:r>
            <a:endParaRPr lang="en-US" sz="1867" kern="0" err="1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Replatform</a:t>
            </a:r>
            <a:endParaRPr lang="en-US" sz="1867" kern="0" err="1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Repurchasing</a:t>
            </a: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Retire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Retain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Refactoring</a:t>
            </a:r>
            <a:r>
              <a:rPr lang="pt-BR" sz="2667" kern="0">
                <a:latin typeface="Calibri"/>
                <a:cs typeface="Calibri"/>
              </a:rPr>
              <a:t> ou </a:t>
            </a:r>
            <a:r>
              <a:rPr lang="pt-BR" sz="2667" kern="0" err="1">
                <a:latin typeface="Calibri"/>
                <a:cs typeface="Calibri"/>
              </a:rPr>
              <a:t>Re-architecting</a:t>
            </a:r>
            <a:r>
              <a:rPr lang="pt-BR" sz="2667" kern="0">
                <a:latin typeface="Calibri"/>
                <a:cs typeface="Calibri"/>
              </a:rPr>
              <a:t> 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7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Rehosting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C8FE1B1-C122-9141-83D6-A7B89783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4" y="2120556"/>
            <a:ext cx="10100733" cy="3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Replatform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70E2AE2-4630-0205-9A05-97D5872A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7" y="1776693"/>
            <a:ext cx="10092267" cy="48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56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Microsoft Office PowerPoint</Application>
  <PresentationFormat>Widescreen</PresentationFormat>
  <Paragraphs>158</Paragraphs>
  <Slides>43</Slides>
  <Notes>43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4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2023-04-05T17:18:28Z</dcterms:created>
  <dcterms:modified xsi:type="dcterms:W3CDTF">2024-02-17T17:42:04Z</dcterms:modified>
</cp:coreProperties>
</file>